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1047" r:id="rId2"/>
    <p:sldId id="1097" r:id="rId3"/>
    <p:sldId id="1102" r:id="rId4"/>
    <p:sldId id="1101" r:id="rId5"/>
    <p:sldId id="1098" r:id="rId6"/>
    <p:sldId id="1100" r:id="rId7"/>
    <p:sldId id="1093" r:id="rId8"/>
    <p:sldId id="1096" r:id="rId9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1" autoAdjust="0"/>
    <p:restoredTop sz="83896" autoAdjust="0"/>
  </p:normalViewPr>
  <p:slideViewPr>
    <p:cSldViewPr>
      <p:cViewPr varScale="1">
        <p:scale>
          <a:sx n="122" d="100"/>
          <a:sy n="122" d="100"/>
        </p:scale>
        <p:origin x="-1376" y="-104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5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4" y="8842031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2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4" y="8842031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CD8B3D3-D5A3-874A-AA2A-AB5C23A18AA9}" type="slidenum">
              <a:rPr lang="en-US" sz="1200" b="0"/>
              <a:pPr/>
              <a:t>4</a:t>
            </a:fld>
            <a:endParaRPr lang="en-US" sz="1200" b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Recursion I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auto">
          <a:xfrm>
            <a:off x="8631039" y="6248400"/>
            <a:ext cx="512961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</a:t>
            </a:r>
          </a:p>
        </p:txBody>
      </p:sp>
      <p:pic>
        <p:nvPicPr>
          <p:cNvPr id="14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0772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23925" y="12192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4425" y="12192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8600" y="6324600"/>
            <a:ext cx="914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B558E2B-82AE-5041-B6CB-97EA201DA47A}" type="slidenum">
              <a:rPr lang="en-US"/>
              <a:pPr/>
              <a:t>‹#›</a:t>
            </a:fld>
            <a:r>
              <a:rPr lang="en-US"/>
              <a:t>/15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828800" y="6324600"/>
            <a:ext cx="5486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CS106B Lec 12 : Recursion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4504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Recursion I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8631039" y="6248400"/>
            <a:ext cx="512961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</a:t>
            </a:r>
          </a:p>
        </p:txBody>
      </p:sp>
      <p:pic>
        <p:nvPicPr>
          <p:cNvPr id="11" name="Picture 25" descr="Seal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900" y="304800"/>
            <a:ext cx="142240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2362200" y="322283"/>
            <a:ext cx="4419600" cy="1963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The Beauty &amp;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latin typeface="18 VAG Rounded Bold   07390"/>
                <a:cs typeface=""/>
              </a:rPr>
              <a:t/>
            </a:r>
            <a:br>
              <a:rPr lang="en-US" sz="3200" b="1" dirty="0" smtClean="0"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Lecture #8</a:t>
            </a:r>
          </a:p>
          <a:p>
            <a:pPr algn="ctr">
              <a:lnSpc>
                <a:spcPct val="77000"/>
              </a:lnSpc>
            </a:pP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Recursion</a:t>
            </a:r>
            <a:endParaRPr lang="en-US" sz="32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60960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FFFF00"/>
                </a:solidFill>
              </a:rPr>
              <a:t>Go see Inception!</a:t>
            </a:r>
            <a:endParaRPr lang="en-US" sz="2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81000" y="4191000"/>
            <a:ext cx="5029199" cy="17526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sz="2400" dirty="0" smtClean="0">
                <a:ea typeface="ＭＳ Ｐゴシック" pitchFamily="-65" charset="-128"/>
                <a:cs typeface="ＭＳ Ｐゴシック" pitchFamily="-65" charset="-128"/>
              </a:rPr>
              <a:t>This academy award winning movie has recursion! If you haven’t seen it yet, you should, because it will help you understand recursion!!</a:t>
            </a:r>
            <a:endParaRPr lang="en-US" sz="2400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438400"/>
            <a:ext cx="236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TA Max </a:t>
            </a: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Dougherty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15367" name="Subtitle 48"/>
          <p:cNvSpPr txBox="1">
            <a:spLocks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200" b="1" dirty="0" err="1">
                <a:latin typeface="Courier New" pitchFamily="1" charset="0"/>
              </a:rPr>
              <a:t>en.wikipedia.org</a:t>
            </a:r>
            <a:r>
              <a:rPr lang="en-US" sz="2200" b="1" dirty="0">
                <a:latin typeface="Courier New" pitchFamily="1" charset="0"/>
              </a:rPr>
              <a:t>/wiki/Inception_(film)</a:t>
            </a:r>
            <a:endParaRPr lang="en-US" sz="2200" b="1" dirty="0" smtClean="0">
              <a:latin typeface="Courier New" pitchFamily="1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334000" y="5943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75" b="2307"/>
          <a:stretch/>
        </p:blipFill>
        <p:spPr>
          <a:xfrm>
            <a:off x="5565000" y="3539997"/>
            <a:ext cx="3274200" cy="24036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036" y="6142182"/>
            <a:ext cx="7467600" cy="5847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18 VAG Rounded Thin   55390"/>
                <a:cs typeface="T VAG Rounded Thin"/>
              </a:rPr>
              <a:t>New Rule: Use scratch paper in lab!</a:t>
            </a:r>
            <a:br>
              <a:rPr lang="en-US" sz="1600" b="1" dirty="0">
                <a:solidFill>
                  <a:schemeClr val="bg1"/>
                </a:solidFill>
                <a:latin typeface="18 VAG Rounded Thin   55390"/>
                <a:cs typeface="T VAG Rounded Thin"/>
              </a:rPr>
            </a:br>
            <a:r>
              <a:rPr lang="en-US" sz="1600" dirty="0">
                <a:solidFill>
                  <a:schemeClr val="bg1"/>
                </a:solidFill>
                <a:latin typeface="18 VAG Rounded Thin   55390"/>
                <a:cs typeface="T VAG Rounded Thin"/>
              </a:rPr>
              <a:t>The problems there are hard enough that you won’t be able to keep it in your head! </a:t>
            </a:r>
            <a:endParaRPr lang="en-US" sz="1600" b="1" dirty="0">
              <a:solidFill>
                <a:schemeClr val="bg1"/>
              </a:solidFill>
              <a:latin typeface="18 VAG Rounded Thin   55390"/>
              <a:cs typeface="T VAG Rounded Thin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6600" y="304800"/>
            <a:ext cx="142240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616700" y="2438400"/>
            <a:ext cx="236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TA Michael </a:t>
            </a: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Ball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5600" y="2514600"/>
            <a:ext cx="2819400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18 VAG Rounded Thin   55390"/>
                <a:cs typeface="T VAG Rounded Thin"/>
              </a:rPr>
              <a:t>Quest On Wednesday</a:t>
            </a:r>
            <a:endParaRPr lang="en-US" sz="1600" b="1" dirty="0">
              <a:solidFill>
                <a:schemeClr val="bg1"/>
              </a:solidFill>
              <a:latin typeface="18 VAG Rounded Thin   55390"/>
              <a:cs typeface="T VAG Rounded Thin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16" descr="HandDrawingHand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9" t="17260" r="19889" b="17260"/>
          <a:stretch/>
        </p:blipFill>
        <p:spPr>
          <a:xfrm>
            <a:off x="4648200" y="1935960"/>
            <a:ext cx="4038600" cy="34742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0" y="990601"/>
            <a:ext cx="4038600" cy="5305864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18 VAG Rounded Bold   07390" charset="0"/>
              </a:rPr>
              <a:t>Recursion</a:t>
            </a:r>
          </a:p>
          <a:p>
            <a:pPr lvl="1" eaLnBrk="1" hangingPunct="1"/>
            <a:r>
              <a:rPr lang="en-US" sz="2800" dirty="0" smtClean="0">
                <a:latin typeface="18 VAG Rounded Thin   55390" charset="0"/>
                <a:ea typeface="ＭＳ Ｐゴシック" charset="0"/>
              </a:rPr>
              <a:t>Demo</a:t>
            </a:r>
          </a:p>
          <a:p>
            <a:pPr lvl="2" eaLnBrk="1" hangingPunct="1"/>
            <a:r>
              <a:rPr lang="en-US" dirty="0" err="1" smtClean="0">
                <a:latin typeface="18 VAG Rounded Thin   55390" charset="0"/>
                <a:ea typeface="ＭＳ Ｐゴシック" charset="0"/>
              </a:rPr>
              <a:t>Vee</a:t>
            </a:r>
            <a:r>
              <a:rPr lang="en-US" dirty="0" smtClean="0">
                <a:latin typeface="18 VAG Rounded Thin   55390" charset="0"/>
                <a:ea typeface="ＭＳ Ｐゴシック" charset="0"/>
              </a:rPr>
              <a:t> example &amp; analysis</a:t>
            </a:r>
          </a:p>
          <a:p>
            <a:pPr lvl="2" eaLnBrk="1" hangingPunct="1"/>
            <a:r>
              <a:rPr lang="en-US" dirty="0" err="1" smtClean="0">
                <a:latin typeface="18 VAG Rounded Thin   55390" charset="0"/>
                <a:ea typeface="ＭＳ Ｐゴシック" charset="0"/>
              </a:rPr>
              <a:t>Downup</a:t>
            </a:r>
            <a:endParaRPr lang="en-US" dirty="0" smtClean="0">
              <a:latin typeface="18 VAG Rounded Thin   55390" charset="0"/>
              <a:ea typeface="ＭＳ Ｐゴシック" charset="0"/>
            </a:endParaRPr>
          </a:p>
          <a:p>
            <a:pPr lvl="1" eaLnBrk="1" hangingPunct="1"/>
            <a:r>
              <a:rPr lang="en-US" sz="2800" dirty="0" smtClean="0">
                <a:latin typeface="18 VAG Rounded Thin   55390" charset="0"/>
                <a:ea typeface="ＭＳ Ｐゴシック" charset="0"/>
              </a:rPr>
              <a:t>You </a:t>
            </a:r>
            <a:r>
              <a:rPr lang="en-US" sz="2800" dirty="0">
                <a:latin typeface="18 VAG Rounded Thin   55390" charset="0"/>
                <a:ea typeface="ＭＳ Ｐゴシック" charset="0"/>
              </a:rPr>
              <a:t>already know </a:t>
            </a:r>
            <a:r>
              <a:rPr lang="en-US" sz="2800" dirty="0" smtClean="0">
                <a:latin typeface="18 VAG Rounded Thin   55390" charset="0"/>
                <a:ea typeface="ＭＳ Ｐゴシック" charset="0"/>
              </a:rPr>
              <a:t>it</a:t>
            </a:r>
          </a:p>
          <a:p>
            <a:pPr lvl="1" eaLnBrk="1" hangingPunct="1"/>
            <a:r>
              <a:rPr lang="en-US" sz="2800" dirty="0" smtClean="0">
                <a:latin typeface="18 VAG Rounded Thin   55390" charset="0"/>
                <a:ea typeface="ＭＳ Ｐゴシック" charset="0"/>
              </a:rPr>
              <a:t>Definition</a:t>
            </a:r>
            <a:endParaRPr lang="en-US" sz="2800" dirty="0">
              <a:latin typeface="18 VAG Rounded Thin   55390" charset="0"/>
              <a:ea typeface="ＭＳ Ｐゴシック" charset="0"/>
            </a:endParaRPr>
          </a:p>
          <a:p>
            <a:pPr lvl="1" eaLnBrk="1" hangingPunct="1"/>
            <a:r>
              <a:rPr lang="en-US" sz="2800" dirty="0" smtClean="0">
                <a:latin typeface="18 VAG Rounded Thin   55390" charset="0"/>
                <a:ea typeface="ＭＳ Ｐゴシック" charset="0"/>
              </a:rPr>
              <a:t>Trust </a:t>
            </a:r>
            <a:r>
              <a:rPr lang="en-US" sz="2800" dirty="0">
                <a:latin typeface="18 VAG Rounded Thin   55390" charset="0"/>
                <a:ea typeface="ＭＳ Ｐゴシック" charset="0"/>
              </a:rPr>
              <a:t>the Recursion!</a:t>
            </a:r>
          </a:p>
          <a:p>
            <a:pPr lvl="1" eaLnBrk="1" hangingPunct="1"/>
            <a:r>
              <a:rPr lang="en-US" sz="2800" dirty="0" smtClean="0">
                <a:latin typeface="18 VAG Rounded Thin   55390" charset="0"/>
                <a:ea typeface="ＭＳ Ｐゴシック" charset="0"/>
              </a:rPr>
              <a:t>Conclusion</a:t>
            </a: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18 VAG Rounded Bold   07390" charset="0"/>
              </a:rPr>
              <a:t>Overview</a:t>
            </a:r>
          </a:p>
        </p:txBody>
      </p:sp>
      <p:sp>
        <p:nvSpPr>
          <p:cNvPr id="23560" name="Rectangle 18"/>
          <p:cNvSpPr>
            <a:spLocks noChangeArrowheads="1"/>
          </p:cNvSpPr>
          <p:nvPr/>
        </p:nvSpPr>
        <p:spPr bwMode="auto">
          <a:xfrm>
            <a:off x="3110628" y="0"/>
            <a:ext cx="60333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b="1" dirty="0" err="1">
                <a:solidFill>
                  <a:srgbClr val="7F7F7F"/>
                </a:solidFill>
                <a:latin typeface="Courier"/>
                <a:cs typeface="Courier"/>
              </a:rPr>
              <a:t>www.worldofescher.com</a:t>
            </a:r>
            <a:r>
              <a:rPr lang="en-US" sz="2000" b="1" dirty="0">
                <a:solidFill>
                  <a:srgbClr val="7F7F7F"/>
                </a:solidFill>
                <a:latin typeface="Courier"/>
                <a:cs typeface="Courier"/>
              </a:rPr>
              <a:t>/gallery/A13.html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8201" y="1643390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M. C. Escher : </a:t>
            </a:r>
            <a:r>
              <a:rPr lang="en-US" sz="1100" i="1" dirty="0">
                <a:solidFill>
                  <a:srgbClr val="FFFFFF"/>
                </a:solidFill>
              </a:rPr>
              <a:t>Drawing Hands</a:t>
            </a:r>
          </a:p>
        </p:txBody>
      </p:sp>
      <p:sp>
        <p:nvSpPr>
          <p:cNvPr id="7" name="Oval 6"/>
          <p:cNvSpPr/>
          <p:nvPr/>
        </p:nvSpPr>
        <p:spPr>
          <a:xfrm>
            <a:off x="4572000" y="5471652"/>
            <a:ext cx="41910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849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869656" cy="5305864"/>
          </a:xfrm>
        </p:spPr>
        <p:txBody>
          <a:bodyPr/>
          <a:lstStyle/>
          <a:p>
            <a:pPr>
              <a:buNone/>
            </a:pPr>
            <a:endParaRPr lang="en-US"/>
          </a:p>
          <a:p>
            <a:pPr marL="582613" indent="-457200">
              <a:buFont typeface="+mj-lt"/>
              <a:buAutoNum type="alphaLcParenR"/>
            </a:pPr>
            <a:r>
              <a:rPr lang="en-US"/>
              <a:t>Strongly disagree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/>
              <a:t>Disagree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/>
              <a:t>Neutral</a:t>
            </a:r>
          </a:p>
          <a:p>
            <a:pPr marL="582613" indent="-457200">
              <a:buFont typeface="+mj-lt"/>
              <a:buAutoNum type="alphaLcParenR"/>
            </a:pPr>
            <a:r>
              <a:rPr lang="en-US"/>
              <a:t>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/>
              <a:t>Strongly agree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“I understood Vee &amp; Downup”</a:t>
            </a:r>
          </a:p>
        </p:txBody>
      </p:sp>
      <p:sp>
        <p:nvSpPr>
          <p:cNvPr id="8" name="Oval 7"/>
          <p:cNvSpPr/>
          <p:nvPr/>
        </p:nvSpPr>
        <p:spPr>
          <a:xfrm>
            <a:off x="4572000" y="5700252"/>
            <a:ext cx="41910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2895600" y="2362200"/>
            <a:ext cx="1143000" cy="104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4000"/>
            <a:ext cx="4178300" cy="41783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9696" y="1257685"/>
            <a:ext cx="41486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M. C. Escher : </a:t>
            </a:r>
            <a:r>
              <a:rPr lang="en-US" sz="1100" i="1" dirty="0">
                <a:solidFill>
                  <a:srgbClr val="FFFFFF"/>
                </a:solidFill>
              </a:rPr>
              <a:t>Fish and Scales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18 VAG Rounded Bold   07390" charset="0"/>
              </a:rPr>
              <a:t>Definition</a:t>
            </a:r>
          </a:p>
        </p:txBody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53400" cy="48768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18 VAG Rounded Bold   07390" charset="0"/>
              </a:rPr>
              <a:t>Recursion: (noun) See recursion. </a:t>
            </a:r>
            <a:r>
              <a:rPr lang="en-US" sz="2400" dirty="0" smtClean="0">
                <a:latin typeface="18 VAG Rounded Bold   07390" charset="0"/>
              </a:rPr>
              <a:t> </a:t>
            </a:r>
            <a:r>
              <a:rPr lang="en-US" sz="2400" dirty="0" smtClean="0">
                <a:latin typeface="18 VAG Rounded Bold   07390" charset="0"/>
                <a:sym typeface="Wingdings"/>
              </a:rPr>
              <a:t></a:t>
            </a:r>
            <a:r>
              <a:rPr lang="en-US" sz="2400" dirty="0">
                <a:latin typeface="18 VAG Rounded Bold   07390" charset="0"/>
              </a:rPr>
              <a:t/>
            </a:r>
            <a:br>
              <a:rPr lang="en-US" sz="2400" dirty="0">
                <a:latin typeface="18 VAG Rounded Bold   07390" charset="0"/>
              </a:rPr>
            </a:br>
            <a:endParaRPr lang="en-US" sz="2400" dirty="0">
              <a:latin typeface="18 VAG Rounded Bold   07390" charset="0"/>
            </a:endParaRPr>
          </a:p>
          <a:p>
            <a:pPr eaLnBrk="1" hangingPunct="1"/>
            <a:r>
              <a:rPr lang="en-US" sz="2400" i="1" dirty="0">
                <a:solidFill>
                  <a:schemeClr val="hlink"/>
                </a:solidFill>
                <a:latin typeface="18 VAG Rounded Bold   07390" charset="0"/>
              </a:rPr>
              <a:t>An algorithmic technique where a function, in order to accomplish a task, calls itself with some part of the task</a:t>
            </a:r>
            <a:endParaRPr lang="en-US" sz="2400" dirty="0">
              <a:solidFill>
                <a:schemeClr val="hlink"/>
              </a:solidFill>
              <a:latin typeface="18 VAG Rounded Bold   07390" charset="0"/>
            </a:endParaRPr>
          </a:p>
          <a:p>
            <a:pPr eaLnBrk="1" hangingPunct="1"/>
            <a:r>
              <a:rPr lang="en-US" sz="2400" dirty="0">
                <a:latin typeface="18 VAG Rounded Bold   07390" charset="0"/>
              </a:rPr>
              <a:t>Recursive solutions involve two major parts:</a:t>
            </a:r>
          </a:p>
          <a:p>
            <a:pPr lvl="1" eaLnBrk="1" hangingPunct="1"/>
            <a:r>
              <a:rPr lang="en-US" sz="2000" dirty="0">
                <a:solidFill>
                  <a:srgbClr val="FFFF00"/>
                </a:solidFill>
                <a:latin typeface="18 VAG Rounded Thin   55390" charset="0"/>
                <a:ea typeface="ＭＳ Ｐゴシック" charset="0"/>
              </a:rPr>
              <a:t>Base case(s)</a:t>
            </a:r>
            <a:r>
              <a:rPr lang="en-US" sz="2000" dirty="0">
                <a:solidFill>
                  <a:schemeClr val="tx1"/>
                </a:solidFill>
                <a:latin typeface="18 VAG Rounded Thin   55390" charset="0"/>
                <a:ea typeface="ＭＳ Ｐゴシック" charset="0"/>
              </a:rPr>
              <a:t>, the problem is simple enough to be solved directly</a:t>
            </a:r>
          </a:p>
          <a:p>
            <a:pPr lvl="1" eaLnBrk="1" hangingPunct="1"/>
            <a:r>
              <a:rPr lang="en-US" sz="2000" dirty="0">
                <a:solidFill>
                  <a:srgbClr val="FF3099"/>
                </a:solidFill>
                <a:latin typeface="18 VAG Rounded Thin   55390" charset="0"/>
                <a:ea typeface="ＭＳ Ｐゴシック" charset="0"/>
              </a:rPr>
              <a:t>Recursive case(s)</a:t>
            </a:r>
            <a:r>
              <a:rPr lang="en-US" sz="2000" dirty="0">
                <a:solidFill>
                  <a:schemeClr val="tx1"/>
                </a:solidFill>
                <a:latin typeface="18 VAG Rounded Thin   55390" charset="0"/>
                <a:ea typeface="ＭＳ Ｐゴシック" charset="0"/>
              </a:rPr>
              <a:t>. A recursive case has three components:</a:t>
            </a:r>
          </a:p>
          <a:p>
            <a:pPr lvl="2" eaLnBrk="1" hangingPunct="1"/>
            <a:r>
              <a:rPr lang="en-US" sz="1800" dirty="0">
                <a:solidFill>
                  <a:srgbClr val="FF0000"/>
                </a:solidFill>
                <a:latin typeface="18 VAG Rounded Thin   55390" charset="0"/>
                <a:ea typeface="ＭＳ Ｐゴシック" charset="0"/>
              </a:rPr>
              <a:t>Divide</a:t>
            </a:r>
            <a:r>
              <a:rPr lang="en-US" sz="1800" dirty="0">
                <a:latin typeface="18 VAG Rounded Thin   55390" charset="0"/>
                <a:ea typeface="ＭＳ Ｐゴシック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18 VAG Rounded Thin   55390" charset="0"/>
                <a:ea typeface="ＭＳ Ｐゴシック" charset="0"/>
              </a:rPr>
              <a:t>the problem into one or more simpler or smaller parts</a:t>
            </a:r>
            <a:endParaRPr lang="en-US" sz="1800" dirty="0">
              <a:latin typeface="18 VAG Rounded Thin   55390" charset="0"/>
              <a:ea typeface="ＭＳ Ｐゴシック" charset="0"/>
            </a:endParaRPr>
          </a:p>
          <a:p>
            <a:pPr lvl="2" eaLnBrk="1" hangingPunct="1"/>
            <a:r>
              <a:rPr lang="en-US" sz="1800" dirty="0">
                <a:solidFill>
                  <a:srgbClr val="00FF00"/>
                </a:solidFill>
                <a:latin typeface="18 VAG Rounded Thin   55390" charset="0"/>
                <a:ea typeface="ＭＳ Ｐゴシック" charset="0"/>
              </a:rPr>
              <a:t>Invoke</a:t>
            </a:r>
            <a:r>
              <a:rPr lang="en-US" sz="1800" dirty="0">
                <a:latin typeface="18 VAG Rounded Thin   55390" charset="0"/>
                <a:ea typeface="ＭＳ Ｐゴシック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18 VAG Rounded Thin   55390" charset="0"/>
                <a:ea typeface="ＭＳ Ｐゴシック" charset="0"/>
              </a:rPr>
              <a:t>the function (recursively) on each part, and</a:t>
            </a:r>
            <a:endParaRPr lang="en-US" sz="1800" dirty="0">
              <a:latin typeface="18 VAG Rounded Thin   55390" charset="0"/>
              <a:ea typeface="ＭＳ Ｐゴシック" charset="0"/>
            </a:endParaRPr>
          </a:p>
          <a:p>
            <a:pPr lvl="2" eaLnBrk="1" hangingPunct="1"/>
            <a:r>
              <a:rPr lang="en-US" sz="1800" dirty="0">
                <a:solidFill>
                  <a:schemeClr val="folHlink"/>
                </a:solidFill>
                <a:latin typeface="18 VAG Rounded Thin   55390" charset="0"/>
                <a:ea typeface="ＭＳ Ｐゴシック" charset="0"/>
              </a:rPr>
              <a:t>Combine</a:t>
            </a:r>
            <a:r>
              <a:rPr lang="en-US" sz="1800" dirty="0">
                <a:latin typeface="18 VAG Rounded Thin   55390" charset="0"/>
                <a:ea typeface="ＭＳ Ｐゴシック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18 VAG Rounded Thin   55390" charset="0"/>
                <a:ea typeface="ＭＳ Ｐゴシック" charset="0"/>
              </a:rPr>
              <a:t>the solutions of the parts into a solution for the problem.</a:t>
            </a:r>
          </a:p>
          <a:p>
            <a:pPr eaLnBrk="1" hangingPunct="1"/>
            <a:r>
              <a:rPr lang="en-US" sz="2400" dirty="0">
                <a:latin typeface="18 VAG Rounded Bold   07390" charset="0"/>
              </a:rPr>
              <a:t>Depending on the problem, </a:t>
            </a:r>
            <a:br>
              <a:rPr lang="en-US" sz="2400" dirty="0">
                <a:latin typeface="18 VAG Rounded Bold   07390" charset="0"/>
              </a:rPr>
            </a:br>
            <a:r>
              <a:rPr lang="en-US" sz="2400" dirty="0">
                <a:latin typeface="18 VAG Rounded Bold   07390" charset="0"/>
              </a:rPr>
              <a:t>any of these may be trivial or complex.</a:t>
            </a:r>
          </a:p>
        </p:txBody>
      </p:sp>
      <p:sp>
        <p:nvSpPr>
          <p:cNvPr id="27654" name="Rectangle 5"/>
          <p:cNvSpPr>
            <a:spLocks noChangeArrowheads="1"/>
          </p:cNvSpPr>
          <p:nvPr/>
        </p:nvSpPr>
        <p:spPr bwMode="auto">
          <a:xfrm>
            <a:off x="3429000" y="0"/>
            <a:ext cx="5683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000" b="0" dirty="0" err="1">
                <a:solidFill>
                  <a:srgbClr val="7F7F7F"/>
                </a:solidFill>
                <a:latin typeface="B VAG Rounded Bold" charset="0"/>
              </a:rPr>
              <a:t>www.catb.org</a:t>
            </a:r>
            <a:r>
              <a:rPr lang="en-US" sz="2000" b="0" dirty="0">
                <a:solidFill>
                  <a:srgbClr val="7F7F7F"/>
                </a:solidFill>
                <a:latin typeface="B VAG Rounded Bold" charset="0"/>
              </a:rPr>
              <a:t>/~</a:t>
            </a:r>
            <a:r>
              <a:rPr lang="en-US" sz="2000" b="0" dirty="0" err="1">
                <a:solidFill>
                  <a:srgbClr val="7F7F7F"/>
                </a:solidFill>
                <a:latin typeface="B VAG Rounded Bold" charset="0"/>
              </a:rPr>
              <a:t>esr</a:t>
            </a:r>
            <a:r>
              <a:rPr lang="en-US" sz="2000" b="0" dirty="0">
                <a:solidFill>
                  <a:srgbClr val="7F7F7F"/>
                </a:solidFill>
                <a:latin typeface="B VAG Rounded Bold" charset="0"/>
              </a:rPr>
              <a:t>/jargon/html/R/</a:t>
            </a:r>
            <a:r>
              <a:rPr lang="en-US" sz="2000" b="0" dirty="0" err="1">
                <a:solidFill>
                  <a:srgbClr val="7F7F7F"/>
                </a:solidFill>
                <a:latin typeface="B VAG Rounded Bold" charset="0"/>
              </a:rPr>
              <a:t>recursion.html</a:t>
            </a:r>
            <a:r>
              <a:rPr lang="en-US" sz="2000" b="0" dirty="0">
                <a:solidFill>
                  <a:srgbClr val="7F7F7F"/>
                </a:solidFill>
                <a:latin typeface="B VAG Rounded Bold" charset="0"/>
              </a:rPr>
              <a:t/>
            </a:r>
            <a:br>
              <a:rPr lang="en-US" sz="2000" b="0" dirty="0">
                <a:solidFill>
                  <a:srgbClr val="7F7F7F"/>
                </a:solidFill>
                <a:latin typeface="B VAG Rounded Bold" charset="0"/>
              </a:rPr>
            </a:br>
            <a:r>
              <a:rPr lang="en-US" sz="2000" b="0" dirty="0" err="1">
                <a:solidFill>
                  <a:srgbClr val="7F7F7F"/>
                </a:solidFill>
                <a:latin typeface="B VAG Rounded Bold" charset="0"/>
              </a:rPr>
              <a:t>www.nist.gov</a:t>
            </a:r>
            <a:r>
              <a:rPr lang="en-US" sz="2000" b="0" dirty="0">
                <a:solidFill>
                  <a:srgbClr val="7F7F7F"/>
                </a:solidFill>
                <a:latin typeface="B VAG Rounded Bold" charset="0"/>
              </a:rPr>
              <a:t>/dads/HTML/</a:t>
            </a:r>
            <a:r>
              <a:rPr lang="en-US" sz="2000" b="0" dirty="0" err="1">
                <a:solidFill>
                  <a:srgbClr val="7F7F7F"/>
                </a:solidFill>
                <a:latin typeface="B VAG Rounded Bold" charset="0"/>
              </a:rPr>
              <a:t>recursion.html</a:t>
            </a:r>
            <a:endParaRPr lang="en-US" sz="2000" b="0" dirty="0">
              <a:solidFill>
                <a:srgbClr val="7F7F7F"/>
              </a:solidFill>
              <a:latin typeface="B VAG Rounde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93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082"/>
            <a:ext cx="8229600" cy="757334"/>
          </a:xfrm>
        </p:spPr>
        <p:txBody>
          <a:bodyPr/>
          <a:lstStyle/>
          <a:p>
            <a:r>
              <a:rPr lang="en-US" dirty="0" smtClean="0"/>
              <a:t>You already know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1066800"/>
            <a:ext cx="7065355" cy="52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0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the 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authoring recursive code:</a:t>
            </a:r>
          </a:p>
          <a:p>
            <a:pPr lvl="1"/>
            <a:r>
              <a:rPr lang="en-US" dirty="0"/>
              <a:t>The base is usually easy: “when to stop?”</a:t>
            </a:r>
          </a:p>
          <a:p>
            <a:pPr lvl="1"/>
            <a:r>
              <a:rPr lang="en-US" dirty="0"/>
              <a:t>In the recursive step</a:t>
            </a:r>
          </a:p>
          <a:p>
            <a:pPr lvl="2"/>
            <a:r>
              <a:rPr lang="en-US" dirty="0"/>
              <a:t>How can we break the problem down into two:</a:t>
            </a:r>
          </a:p>
          <a:p>
            <a:pPr lvl="3"/>
            <a:r>
              <a:rPr lang="en-US" dirty="0"/>
              <a:t>A piece I can handle right now</a:t>
            </a:r>
          </a:p>
          <a:p>
            <a:pPr lvl="3"/>
            <a:r>
              <a:rPr lang="en-US" dirty="0"/>
              <a:t>The answer from a smaller piece of the problem</a:t>
            </a:r>
          </a:p>
          <a:p>
            <a:pPr lvl="2"/>
            <a:r>
              <a:rPr lang="en-US" dirty="0"/>
              <a:t>Assume your self-call does the right thing </a:t>
            </a:r>
            <a:br>
              <a:rPr lang="en-US" dirty="0"/>
            </a:br>
            <a:r>
              <a:rPr lang="en-US" dirty="0"/>
              <a:t>on a smaller piece of the problem</a:t>
            </a:r>
          </a:p>
          <a:p>
            <a:pPr lvl="2"/>
            <a:r>
              <a:rPr lang="en-US" dirty="0"/>
              <a:t>How to combine parts to get the overall answer?</a:t>
            </a:r>
          </a:p>
          <a:p>
            <a:r>
              <a:rPr lang="en-US" dirty="0"/>
              <a:t>Practice will make it easier to see </a:t>
            </a:r>
            <a:r>
              <a:rPr lang="en-US" dirty="0" smtClean="0"/>
              <a:t>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793456" cy="5305864"/>
          </a:xfrm>
        </p:spPr>
        <p:txBody>
          <a:bodyPr/>
          <a:lstStyle/>
          <a:p>
            <a:r>
              <a:rPr lang="en-US" dirty="0" smtClean="0"/>
              <a:t>Recursion is </a:t>
            </a:r>
            <a:r>
              <a:rPr lang="en-US" dirty="0" smtClean="0">
                <a:solidFill>
                  <a:schemeClr val="accent2"/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/>
              <a:t> Iteration (i.e., loops)</a:t>
            </a:r>
          </a:p>
          <a:p>
            <a:r>
              <a:rPr lang="en-US" dirty="0" smtClean="0"/>
              <a:t>Almost always, </a:t>
            </a:r>
            <a:r>
              <a:rPr lang="en-US" b="1" dirty="0" smtClean="0">
                <a:sym typeface="Wingdings"/>
              </a:rPr>
              <a:t>writing </a:t>
            </a:r>
            <a:r>
              <a:rPr lang="en-US" b="1" dirty="0">
                <a:sym typeface="Wingdings"/>
              </a:rPr>
              <a:t>a recursive </a:t>
            </a:r>
            <a:r>
              <a:rPr lang="en-US" b="1" dirty="0" smtClean="0">
                <a:sym typeface="Wingdings"/>
              </a:rPr>
              <a:t>solution is 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</a:t>
            </a:r>
            <a:r>
              <a:rPr lang="en-US" b="1" dirty="0" smtClean="0">
                <a:sym typeface="Wingdings"/>
              </a:rPr>
              <a:t> than an iterative one</a:t>
            </a:r>
            <a:endParaRPr lang="en-US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  <a:p>
            <a:pPr marL="911225" lvl="1" indent="-457200">
              <a:buFont typeface="+mj-lt"/>
              <a:buAutoNum type="alphaLcParenR"/>
            </a:pPr>
            <a:r>
              <a:rPr lang="en-US" dirty="0" smtClean="0">
                <a:solidFill>
                  <a:srgbClr val="EA157A"/>
                </a:solidFill>
              </a:rPr>
              <a:t>more powerful than</a:t>
            </a:r>
            <a:r>
              <a:rPr lang="en-US" dirty="0" smtClean="0"/>
              <a:t>, easier</a:t>
            </a:r>
            <a:endParaRPr lang="en-US" dirty="0"/>
          </a:p>
          <a:p>
            <a:pPr marL="911225" lvl="1" indent="-457200">
              <a:buFont typeface="+mj-lt"/>
              <a:buAutoNum type="alphaLcParenR"/>
            </a:pPr>
            <a:r>
              <a:rPr lang="en-US" dirty="0" smtClean="0">
                <a:solidFill>
                  <a:srgbClr val="EA157A"/>
                </a:solidFill>
              </a:rPr>
              <a:t>just as powerful as</a:t>
            </a:r>
            <a:r>
              <a:rPr lang="en-US" dirty="0" smtClean="0"/>
              <a:t>, easier</a:t>
            </a:r>
            <a:endParaRPr lang="en-US" dirty="0"/>
          </a:p>
          <a:p>
            <a:pPr marL="911225" lvl="1" indent="-457200">
              <a:buFont typeface="+mj-lt"/>
              <a:buAutoNum type="alphaLcParenR"/>
            </a:pPr>
            <a:r>
              <a:rPr lang="en-US" dirty="0" smtClean="0">
                <a:solidFill>
                  <a:srgbClr val="EA157A"/>
                </a:solidFill>
              </a:rPr>
              <a:t>more powerful than</a:t>
            </a:r>
            <a:r>
              <a:rPr lang="en-US" dirty="0" smtClean="0"/>
              <a:t>, harder</a:t>
            </a:r>
            <a:endParaRPr lang="en-US" dirty="0"/>
          </a:p>
          <a:p>
            <a:pPr marL="911225" lvl="1" indent="-457200">
              <a:buFont typeface="+mj-lt"/>
              <a:buAutoNum type="alphaLcParenR"/>
            </a:pPr>
            <a:r>
              <a:rPr lang="en-US" dirty="0" smtClean="0">
                <a:solidFill>
                  <a:srgbClr val="EA157A"/>
                </a:solidFill>
              </a:rPr>
              <a:t>just as powerful as</a:t>
            </a:r>
            <a:r>
              <a:rPr lang="en-US" dirty="0" smtClean="0"/>
              <a:t>, harder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Sanity Check…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105400" y="5562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1066800" y="5715000"/>
            <a:ext cx="1143000" cy="104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905000"/>
            <a:ext cx="3144229" cy="3568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10201" y="1676400"/>
            <a:ext cx="31387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http://</a:t>
            </a:r>
            <a:r>
              <a:rPr lang="en-US" sz="1100" dirty="0" err="1">
                <a:solidFill>
                  <a:srgbClr val="FFFFFF"/>
                </a:solidFill>
              </a:rPr>
              <a:t>xkcd.com</a:t>
            </a:r>
            <a:r>
              <a:rPr lang="en-US" sz="1100" dirty="0">
                <a:solidFill>
                  <a:srgbClr val="FFFFFF"/>
                </a:solidFill>
              </a:rPr>
              <a:t>/244/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Behind Abstraction, </a:t>
            </a:r>
            <a:r>
              <a:rPr lang="en-US" dirty="0" smtClean="0">
                <a:solidFill>
                  <a:srgbClr val="FFFF00"/>
                </a:solidFill>
              </a:rPr>
              <a:t>Recursion is probably the 2</a:t>
            </a:r>
            <a:r>
              <a:rPr lang="en-US" baseline="30000" dirty="0" smtClean="0">
                <a:solidFill>
                  <a:srgbClr val="FFFF00"/>
                </a:solidFill>
              </a:rPr>
              <a:t>nd</a:t>
            </a:r>
            <a:r>
              <a:rPr lang="en-US" dirty="0" smtClean="0">
                <a:solidFill>
                  <a:srgbClr val="FFFF00"/>
                </a:solidFill>
              </a:rPr>
              <a:t> biggest idea about programming in this course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It’s tremendously useful when the problem is self-similar</a:t>
            </a:r>
          </a:p>
          <a:p>
            <a:r>
              <a:rPr lang="en-US" dirty="0" smtClean="0"/>
              <a:t>It’s no more powerful than iteration, but </a:t>
            </a:r>
            <a:r>
              <a:rPr lang="en-US" dirty="0" smtClean="0">
                <a:solidFill>
                  <a:srgbClr val="FFFF00"/>
                </a:solidFill>
              </a:rPr>
              <a:t>often leads to more concise &amp; better code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210" y="1282700"/>
            <a:ext cx="3093380" cy="4813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05400" y="6056088"/>
            <a:ext cx="31729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http://</a:t>
            </a:r>
            <a:r>
              <a:rPr lang="en-US" sz="1200" dirty="0" err="1">
                <a:solidFill>
                  <a:schemeClr val="tx1"/>
                </a:solidFill>
              </a:rPr>
              <a:t>www.dominiek.eu</a:t>
            </a:r>
            <a:r>
              <a:rPr lang="en-US" sz="1200" dirty="0">
                <a:solidFill>
                  <a:schemeClr val="tx1"/>
                </a:solidFill>
              </a:rPr>
              <a:t>/blog/?m=200711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47326</TotalTime>
  <Pages>47</Pages>
  <Words>317</Words>
  <Application>Microsoft Macintosh PowerPoint</Application>
  <PresentationFormat>Letter Paper (8.5x11 in)</PresentationFormat>
  <Paragraphs>66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Metro</vt:lpstr>
      <vt:lpstr>Go see Inception!</vt:lpstr>
      <vt:lpstr>Overview</vt:lpstr>
      <vt:lpstr>“I understood Vee &amp; Downup”</vt:lpstr>
      <vt:lpstr>Definition</vt:lpstr>
      <vt:lpstr>You already know it!</vt:lpstr>
      <vt:lpstr>Trust the Recursion</vt:lpstr>
      <vt:lpstr>Sanity Check…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Michael Ball</cp:lastModifiedBy>
  <cp:revision>2988</cp:revision>
  <cp:lastPrinted>2014-02-20T13:05:13Z</cp:lastPrinted>
  <dcterms:created xsi:type="dcterms:W3CDTF">2014-02-24T18:09:32Z</dcterms:created>
  <dcterms:modified xsi:type="dcterms:W3CDTF">2014-09-30T00:54:46Z</dcterms:modified>
</cp:coreProperties>
</file>